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26" r:id="rId1"/>
  </p:sldMasterIdLst>
  <p:notesMasterIdLst>
    <p:notesMasterId r:id="rId24"/>
  </p:notesMasterIdLst>
  <p:sldIdLst>
    <p:sldId id="256" r:id="rId2"/>
    <p:sldId id="389" r:id="rId3"/>
    <p:sldId id="390" r:id="rId4"/>
    <p:sldId id="378" r:id="rId5"/>
    <p:sldId id="382" r:id="rId6"/>
    <p:sldId id="381" r:id="rId7"/>
    <p:sldId id="391" r:id="rId8"/>
    <p:sldId id="392" r:id="rId9"/>
    <p:sldId id="394" r:id="rId10"/>
    <p:sldId id="395" r:id="rId11"/>
    <p:sldId id="396" r:id="rId12"/>
    <p:sldId id="393" r:id="rId13"/>
    <p:sldId id="386" r:id="rId14"/>
    <p:sldId id="387" r:id="rId15"/>
    <p:sldId id="388" r:id="rId16"/>
    <p:sldId id="383" r:id="rId17"/>
    <p:sldId id="397" r:id="rId18"/>
    <p:sldId id="398" r:id="rId19"/>
    <p:sldId id="384" r:id="rId20"/>
    <p:sldId id="385" r:id="rId21"/>
    <p:sldId id="379" r:id="rId22"/>
    <p:sldId id="261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 autoAdjust="0"/>
    <p:restoredTop sz="94533" autoAdjust="0"/>
  </p:normalViewPr>
  <p:slideViewPr>
    <p:cSldViewPr snapToGrid="0" snapToObjects="1">
      <p:cViewPr varScale="1">
        <p:scale>
          <a:sx n="114" d="100"/>
          <a:sy n="114" d="100"/>
        </p:scale>
        <p:origin x="53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DD5478-E499-044E-8206-48B60B1F3184}" type="datetime1">
              <a:rPr lang="en-KR"/>
              <a:pPr lvl="0">
                <a:defRPr/>
              </a:pPr>
              <a:t>05/07/2024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FECEFA-5F48-2A46-B503-C081AE55B4DE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095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3741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780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281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561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7571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6309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306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033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719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332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506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5958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875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8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987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593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322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810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261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8C3-F44A-9540-A353-01536ECB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3E51-6859-614C-BDF3-9122C37C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70F9-A4D6-CA46-B566-201A382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7495C79-B9A1-8E46-A597-10D49AF29146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403-F56A-334A-8D7E-5FFE4C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9CF8-AC99-3143-BA03-CEB7AEF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51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5E67-14CE-7A49-A357-11CD6E60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A243-385A-5248-B622-57AF3C618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67C4-FDA5-6840-A2CE-D392F7F6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84A584E-33E8-5142-89D4-ED2B7B74AB44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B732-1479-0341-91F6-B73A852B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824-A9AA-BE4F-BE08-A4F3E50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327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A913-99B7-F74A-B2C5-079655307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29A29-48C9-AA43-9A0D-AF6A602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98F9-941B-2B46-B9A5-B7FD2A76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466A6-D303-6947-B95C-528127B0C9A2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2306-ED99-FD4A-9477-58DF8BEF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352-F011-2F43-B9E8-1316AF9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61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DD8-CB25-BB44-8889-3799BEED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D083-3B10-4846-8F06-F6DA26B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416772"/>
            <a:ext cx="112484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99A4-C9B9-314F-B637-A1F7F16D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903F-BE0F-C44C-8959-7250993C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A6CFFC-FD47-EF41-8393-FD8C52B756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1089890"/>
            <a:ext cx="11252200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0060-88DD-1F4A-A1D9-83732F04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2F28-01C7-E347-A255-CEC33C87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371F-5AE6-4B4E-9FF3-80C09CD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3CD01B1-73ED-5D4C-8C8E-05C719D0120E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40BD-AF9D-B84B-96D2-91BF84D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025-B7D8-6142-8D8D-67BF28B9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3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A78-8BCD-8240-AEC4-60F472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B15-46B4-6949-B7DD-EE2D16C7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B35F-BE27-3441-9FA6-3032A5B5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2B369-5DE0-AC4C-8F9C-49308C77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C61C16-756E-D547-802A-F77D10C778F1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B784-D5B6-D540-BE8C-DB8E8F3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AB3AE-ED68-8541-96BF-282787E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91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3FCC-DB1C-F44D-B3BE-7C2622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82F1-BECD-B340-A59D-F0657EE9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6603-75F1-B84D-91B5-AC0C513C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EF3EC-93A7-394F-BADD-6B64D379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693B0-16EA-5D4D-A05F-D5E2B136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8FC0-A38E-4045-9C73-0A6FA18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765CFD9-343B-A049-8940-5386D5C56461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5AABB-A47B-084E-8995-1F8B8EC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987AD-A049-9647-8B2E-57D3B004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9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55D-75C6-A848-969C-11A420E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954E-8E59-7843-B7D6-93E6F0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B36647-691B-874B-A6B9-29891125B7AE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E97D-3D7D-844E-98AC-D950C7D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EF4A0-FF7C-B641-A8E0-672D03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9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E64A4-38DC-8849-BC7F-F2D3818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CAF340-C554-3742-9B38-F4E7347550CE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7DB2-EEB3-9F41-920C-B93AD610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F9B8-28B8-1641-A757-8B83337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5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4B81-700E-4444-9818-D167D48A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6BAE-831A-8645-AE4B-356B300E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7B885-6F4D-2E45-AEEB-109AD95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BC9E-3BDA-9E4E-A029-E74B414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28142E-EAA9-E640-98D2-B9AF5F3B5BE6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194-5656-0A45-9E72-C4F0B64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27E65-FE48-A345-8B62-D29EC1C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46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731-A320-DB47-8946-3725B49D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F79BB-CF6E-A544-8E8D-384F8B337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CDDF7-FA13-E946-B987-AE9046430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3EC5-5077-A94D-BE9C-786BF65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52BB261-CC19-D142-872B-052E063BAD35}" type="datetime1">
              <a:rPr lang="ko-KR" altLang="en-US" smtClean="0"/>
              <a:t>2024-05-07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85EE-352F-C349-867A-F24599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E9F06-E150-114D-9A59-CCCBCEF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87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30ED-481E-4E4B-BE72-FE7C0855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08EAB-3536-B44E-B549-0F897F4B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EFAE-58D1-B24A-A4A9-B2AF2BD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1D91-E513-0B49-92B2-47EE8B3D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6892AF-0167-8348-B899-1366EF830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720" t="37530" r="29200" b="33613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2B2C-91CD-E142-B35D-E2E56B4D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fld>
            <a:endParaRPr lang="en-KR" sz="1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2373824"/>
            <a:ext cx="10712611" cy="2867547"/>
            <a:chOff x="804283" y="3990838"/>
            <a:chExt cx="10712611" cy="2107683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90838"/>
              <a:ext cx="10712611" cy="38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/>
                <a:t>StyTr2:Image Style Transfer with Transformers</a:t>
              </a:r>
              <a:endParaRPr kumimoji="1" lang="en-US" altLang="ko-Kore-KR" sz="2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7730373" y="4962899"/>
              <a:ext cx="3601308" cy="113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/>
                <a:t>Hakjun</a:t>
              </a:r>
              <a:r>
                <a:rPr kumimoji="1" lang="ko-KR" altLang="en-US" sz="2000" b="1" dirty="0"/>
                <a:t> </a:t>
              </a:r>
              <a:r>
                <a:rPr kumimoji="1" lang="en-US" altLang="ko-KR" sz="2000" b="1" dirty="0"/>
                <a:t>Moon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gloriel621@g.skku.edu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/>
                <a:t>TNT Vision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2024/05/07</a:t>
              </a:r>
              <a:endParaRPr kumimoji="1" lang="en-US" altLang="ko-Kore-KR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2E9F79-EC07-CA54-49DD-8A584DF9FEBD}"/>
              </a:ext>
            </a:extLst>
          </p:cNvPr>
          <p:cNvSpPr txBox="1"/>
          <p:nvPr/>
        </p:nvSpPr>
        <p:spPr>
          <a:xfrm>
            <a:off x="846310" y="3036216"/>
            <a:ext cx="1071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(CVPR 2022)</a:t>
            </a:r>
            <a:endParaRPr kumimoji="1" lang="en-US" altLang="ko-Kore-KR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CAPE: Content-Aware Positional Encoding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DBDC6-E14C-2E61-2A59-BC3F52096DC3}"/>
              </a:ext>
            </a:extLst>
          </p:cNvPr>
          <p:cNvSpPr txBox="1"/>
          <p:nvPr/>
        </p:nvSpPr>
        <p:spPr>
          <a:xfrm>
            <a:off x="540048" y="1501511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[Problems of Traditional Method]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0E7220-BA2C-809E-B643-81234016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38" y="1826883"/>
            <a:ext cx="5279814" cy="3769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47AC0-6BA5-3E99-BFAA-FDDC351441A6}"/>
              </a:ext>
            </a:extLst>
          </p:cNvPr>
          <p:cNvSpPr txBox="1"/>
          <p:nvPr/>
        </p:nvSpPr>
        <p:spPr>
          <a:xfrm>
            <a:off x="540047" y="2059146"/>
            <a:ext cx="65654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Distance of red and cyan patch &gt; Distance of red and green patch</a:t>
            </a:r>
          </a:p>
          <a:p>
            <a:r>
              <a:rPr lang="ko-KR" altLang="en-US" dirty="0"/>
              <a:t>(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terms of </a:t>
            </a:r>
            <a:r>
              <a:rPr lang="ko-KR" altLang="en-US" dirty="0" err="1"/>
              <a:t>embedding</a:t>
            </a:r>
            <a:r>
              <a:rPr lang="ko-KR" altLang="en-US" dirty="0"/>
              <a:t> </a:t>
            </a:r>
            <a:r>
              <a:rPr lang="ko-KR" altLang="en-US" dirty="0" err="1"/>
              <a:t>vectors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The positional Encoding using sin and cos does not fit well</a:t>
            </a:r>
          </a:p>
          <a:p>
            <a:r>
              <a:rPr lang="en-US" altLang="ko-KR" dirty="0"/>
              <a:t>If the size of the input image changes.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0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750954B-6646-0E55-4A4B-7A6D6531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80" y="2059146"/>
            <a:ext cx="4978123" cy="3694963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CAPE: Content-Aware Positional Encoding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D287F-9394-C8D4-2CBE-7E32622C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71" y="3194518"/>
            <a:ext cx="6208509" cy="11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CAPE: Content-Aware Positional Encoding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CB72D6-DEA1-548C-7F07-959384C4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59" y="1868561"/>
            <a:ext cx="7810500" cy="253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E030B-CA24-DD13-3629-31230BE37121}"/>
              </a:ext>
            </a:extLst>
          </p:cNvPr>
          <p:cNvSpPr txBox="1"/>
          <p:nvPr/>
        </p:nvSpPr>
        <p:spPr>
          <a:xfrm>
            <a:off x="714288" y="134643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𝑛</a:t>
            </a:r>
            <a:r>
              <a:rPr lang="en-US" altLang="ko-KR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×</a:t>
            </a:r>
            <a:r>
              <a:rPr lang="ko-KR" alt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𝑛 </a:t>
            </a:r>
            <a:r>
              <a:rPr lang="en-US" altLang="ko-KR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CAPE for RGB image]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2513A6-2732-BF2A-1857-D5134CD1AAAA}"/>
                  </a:ext>
                </a:extLst>
              </p:cNvPr>
              <p:cNvSpPr txBox="1"/>
              <p:nvPr/>
            </p:nvSpPr>
            <p:spPr>
              <a:xfrm>
                <a:off x="7962691" y="2501132"/>
                <a:ext cx="38053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Positional encoding for </a:t>
                </a:r>
                <a:r>
                  <a:rPr lang="el-GR" altLang="ko-KR" dirty="0"/>
                  <a:t>ε</a:t>
                </a:r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2513A6-2732-BF2A-1857-D5134CD1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691" y="2501132"/>
                <a:ext cx="3805396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328B23AA-D9AD-D581-6787-88461CCEE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90" y="4409243"/>
            <a:ext cx="6704727" cy="22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Loss Functions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69932-8B9E-CA34-CBBE-D9D59040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/>
          <a:stretch/>
        </p:blipFill>
        <p:spPr>
          <a:xfrm>
            <a:off x="4446077" y="3515000"/>
            <a:ext cx="5581651" cy="1207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5B928A-3A03-62C9-2DB6-CC0D84082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966" y="1291994"/>
            <a:ext cx="5793874" cy="16220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CC7227-5955-5E94-A85E-12F0E4EA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077" y="2904542"/>
            <a:ext cx="5581651" cy="586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402521-10CB-4C4A-5337-E179B6B73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05" y="1590657"/>
            <a:ext cx="1218148" cy="12145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A47601-21EB-1571-BBDC-ED1C8CF6A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056" y="3193965"/>
            <a:ext cx="1203424" cy="12070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68F25A-CBBA-84A4-EFDC-E1E9A3AB6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905" y="4783596"/>
            <a:ext cx="1203424" cy="12034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E27A1F-0E67-53F7-63E9-CEA2700FAD12}"/>
                  </a:ext>
                </a:extLst>
              </p:cNvPr>
              <p:cNvSpPr txBox="1"/>
              <p:nvPr/>
            </p:nvSpPr>
            <p:spPr>
              <a:xfrm>
                <a:off x="1817859" y="2814922"/>
                <a:ext cx="13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Style: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E27A1F-0E67-53F7-63E9-CEA2700FA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59" y="2814922"/>
                <a:ext cx="132879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9AE284-21AE-57AD-CADF-BE89276DD512}"/>
                  </a:ext>
                </a:extLst>
              </p:cNvPr>
              <p:cNvSpPr txBox="1"/>
              <p:nvPr/>
            </p:nvSpPr>
            <p:spPr>
              <a:xfrm>
                <a:off x="1817858" y="4400971"/>
                <a:ext cx="13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9AE284-21AE-57AD-CADF-BE89276DD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58" y="4400971"/>
                <a:ext cx="1328795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AE7CA0-5419-D58D-A0F7-C0C42FD8E48B}"/>
                  </a:ext>
                </a:extLst>
              </p:cNvPr>
              <p:cNvSpPr txBox="1"/>
              <p:nvPr/>
            </p:nvSpPr>
            <p:spPr>
              <a:xfrm>
                <a:off x="1817857" y="5987020"/>
                <a:ext cx="13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AE7CA0-5419-D58D-A0F7-C0C42FD8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57" y="5987020"/>
                <a:ext cx="132879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3AEF5B5F-714A-80A6-C4D1-9DF13031CD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9863" y="4722005"/>
            <a:ext cx="5581651" cy="20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Loss Functions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4AE5F5-DF4B-BF42-AE28-6A0A42CA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614487"/>
            <a:ext cx="76009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Loss Functions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4D7C1-4FE0-2C19-F709-5903262C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3021760"/>
            <a:ext cx="7877175" cy="8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1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D74B3-C064-370E-C91C-8175175AE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r="1718" b="560"/>
          <a:stretch/>
        </p:blipFill>
        <p:spPr>
          <a:xfrm>
            <a:off x="200025" y="1642527"/>
            <a:ext cx="11791950" cy="41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233B60-2A14-D1B5-7810-021E87C6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128837"/>
            <a:ext cx="115633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0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(a): CNN 기반의 기존 Style Tranfer의 Feature Visualization / (b): Transformer Decoder를 사용한 Feature Visualization">
            <a:extLst>
              <a:ext uri="{FF2B5EF4-FFF2-40B4-BE49-F238E27FC236}">
                <a16:creationId xmlns:a16="http://schemas.microsoft.com/office/drawing/2014/main" id="{A48CF3FC-A951-E926-905D-9F7E6E31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314450"/>
            <a:ext cx="79914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1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71BEB-77E5-0B89-AD3E-53EA6899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244310"/>
            <a:ext cx="9810750" cy="54771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A8E3D7-FC5D-C2F9-0677-E5AFE70E971A}"/>
              </a:ext>
            </a:extLst>
          </p:cNvPr>
          <p:cNvSpPr/>
          <p:nvPr/>
        </p:nvSpPr>
        <p:spPr>
          <a:xfrm>
            <a:off x="2857500" y="1244310"/>
            <a:ext cx="714679" cy="5477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(a): CNN 기반의 기존 Style Tranfer의 Feature Visualization / (b): Transformer Decoder를 사용한 Feature Visualization">
            <a:extLst>
              <a:ext uri="{FF2B5EF4-FFF2-40B4-BE49-F238E27FC236}">
                <a16:creationId xmlns:a16="http://schemas.microsoft.com/office/drawing/2014/main" id="{8BE1BC28-9490-3FD8-AFC4-D4EFEAC35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1638300"/>
            <a:ext cx="64960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ECAE9-185E-445A-7FA8-7AF58DEA5AA1}"/>
              </a:ext>
            </a:extLst>
          </p:cNvPr>
          <p:cNvSpPr txBox="1"/>
          <p:nvPr/>
        </p:nvSpPr>
        <p:spPr>
          <a:xfrm>
            <a:off x="2938244" y="5331014"/>
            <a:ext cx="680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(a): CNN Decoder Feature Visualization -&gt; feature and fine detail loss</a:t>
            </a:r>
          </a:p>
          <a:p>
            <a:r>
              <a:rPr lang="en-US" altLang="ko-KR" dirty="0"/>
              <a:t>(b): Transformer Decoder with Feature 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74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 Results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5E0B4-076F-4D15-9F29-DAC3E001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2579"/>
            <a:ext cx="12192000" cy="2352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6F309-5B09-D237-633D-4DB4BD968C9D}"/>
                  </a:ext>
                </a:extLst>
              </p:cNvPr>
              <p:cNvSpPr txBox="1"/>
              <p:nvPr/>
            </p:nvSpPr>
            <p:spPr>
              <a:xfrm>
                <a:off x="1028700" y="4714875"/>
                <a:ext cx="6600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concept perceptual loss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style perceptual loss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6F309-5B09-D237-633D-4DB4BD968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714875"/>
                <a:ext cx="6600825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80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Inference Example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 descr="자전거 바퀴, 페인팅, 예술, 자전거이(가) 표시된 사진&#10;&#10;자동 생성된 설명">
            <a:extLst>
              <a:ext uri="{FF2B5EF4-FFF2-40B4-BE49-F238E27FC236}">
                <a16:creationId xmlns:a16="http://schemas.microsoft.com/office/drawing/2014/main" id="{FF4E5EE4-B8A0-7B2E-5874-1763C613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33" y="1350685"/>
            <a:ext cx="7910818" cy="2675409"/>
          </a:xfrm>
          <a:prstGeom prst="rect">
            <a:avLst/>
          </a:prstGeom>
        </p:spPr>
      </p:pic>
      <p:pic>
        <p:nvPicPr>
          <p:cNvPr id="10" name="그림 9" descr="텍스트, 소설, 인간의 얼굴, 가상의 캐릭터이(가) 표시된 사진&#10;&#10;자동 생성된 설명">
            <a:extLst>
              <a:ext uri="{FF2B5EF4-FFF2-40B4-BE49-F238E27FC236}">
                <a16:creationId xmlns:a16="http://schemas.microsoft.com/office/drawing/2014/main" id="{F56783D2-1039-CC75-FE4D-A9ABE29E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26" y="4127490"/>
            <a:ext cx="1652631" cy="2478947"/>
          </a:xfrm>
          <a:prstGeom prst="rect">
            <a:avLst/>
          </a:prstGeom>
        </p:spPr>
      </p:pic>
      <p:pic>
        <p:nvPicPr>
          <p:cNvPr id="12" name="그림 11" descr="페인팅, 그림, 현대 미술, 아크릴 물감이(가) 표시된 사진&#10;&#10;자동 생성된 설명">
            <a:extLst>
              <a:ext uri="{FF2B5EF4-FFF2-40B4-BE49-F238E27FC236}">
                <a16:creationId xmlns:a16="http://schemas.microsoft.com/office/drawing/2014/main" id="{D8C1A044-82E0-198B-75D1-3AB7A4CF7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845" y="4127491"/>
            <a:ext cx="1957908" cy="247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91E53-A361-F5ED-B096-2D3E75BBEAD2}"/>
              </a:ext>
            </a:extLst>
          </p:cNvPr>
          <p:cNvSpPr txBox="1"/>
          <p:nvPr/>
        </p:nvSpPr>
        <p:spPr>
          <a:xfrm>
            <a:off x="1065403" y="2189743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Input/Output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C08E8-F084-8286-3A19-454647149E4E}"/>
              </a:ext>
            </a:extLst>
          </p:cNvPr>
          <p:cNvSpPr txBox="1"/>
          <p:nvPr/>
        </p:nvSpPr>
        <p:spPr>
          <a:xfrm>
            <a:off x="1065403" y="5138199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456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3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Two differences from NLP Transformer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A4EE67-35F5-0020-4EDB-E26F696869D2}"/>
              </a:ext>
            </a:extLst>
          </p:cNvPr>
          <p:cNvSpPr txBox="1"/>
          <p:nvPr/>
        </p:nvSpPr>
        <p:spPr>
          <a:xfrm>
            <a:off x="1030907" y="2305615"/>
            <a:ext cx="100577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equence token of image is related to Contents Information.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 sz="2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Uses CAPE, which is robust against semantic features and dynamic resolution of the image.</a:t>
            </a:r>
            <a:endParaRPr lang="en-US" altLang="ko-KR" sz="2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2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Main Contributions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A4EE67-35F5-0020-4EDB-E26F696869D2}"/>
              </a:ext>
            </a:extLst>
          </p:cNvPr>
          <p:cNvSpPr txBox="1"/>
          <p:nvPr/>
        </p:nvSpPr>
        <p:spPr>
          <a:xfrm>
            <a:off x="1030907" y="2305615"/>
            <a:ext cx="100577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transformer-based style transfer framework called StyTr2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 sz="2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content-aware </a:t>
            </a:r>
            <a:r>
              <a:rPr lang="en-US" altLang="ko-KR" sz="2800" b="0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positional encoding scheme </a:t>
            </a:r>
            <a:r>
              <a:rPr lang="en-US" altLang="ko-KR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(CAPE)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Good experiment results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Overall Architecture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A4211B-242F-9BDD-4274-45E03DA9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8" y="1343025"/>
            <a:ext cx="11801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Overall Architecture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A4211B-242F-9BDD-4274-45E03DA9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8" y="1343025"/>
            <a:ext cx="11801475" cy="417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5C0D2-5A39-71A2-757C-B4321C85E4F8}"/>
              </a:ext>
            </a:extLst>
          </p:cNvPr>
          <p:cNvSpPr txBox="1"/>
          <p:nvPr/>
        </p:nvSpPr>
        <p:spPr>
          <a:xfrm>
            <a:off x="7495564" y="1711354"/>
            <a:ext cx="440422" cy="1061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ViT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</a:endParaRPr>
          </a:p>
          <a:p>
            <a:pPr algn="ctr"/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E79CA-60A2-F062-A0C6-C6694FA19DC1}"/>
              </a:ext>
            </a:extLst>
          </p:cNvPr>
          <p:cNvSpPr txBox="1"/>
          <p:nvPr/>
        </p:nvSpPr>
        <p:spPr>
          <a:xfrm>
            <a:off x="6423171" y="3397717"/>
            <a:ext cx="623581" cy="1354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 err="1">
                <a:solidFill>
                  <a:srgbClr val="FF0000"/>
                </a:solidFill>
              </a:rPr>
              <a:t>ViT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90E84-A62F-98B4-12D1-D80B9200CB2F}"/>
              </a:ext>
            </a:extLst>
          </p:cNvPr>
          <p:cNvSpPr txBox="1"/>
          <p:nvPr/>
        </p:nvSpPr>
        <p:spPr>
          <a:xfrm>
            <a:off x="7356446" y="3411916"/>
            <a:ext cx="1124824" cy="1384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Transformer Decoder</a:t>
            </a: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0DB5E-D9E4-52BA-1467-DA631443468E}"/>
              </a:ext>
            </a:extLst>
          </p:cNvPr>
          <p:cNvSpPr txBox="1"/>
          <p:nvPr/>
        </p:nvSpPr>
        <p:spPr>
          <a:xfrm>
            <a:off x="9096072" y="4796911"/>
            <a:ext cx="2245844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CNN Decoder (VGG)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B7EF2C-CBF8-0292-2D68-7C27C1CBE46D}"/>
              </a:ext>
            </a:extLst>
          </p:cNvPr>
          <p:cNvSpPr/>
          <p:nvPr/>
        </p:nvSpPr>
        <p:spPr>
          <a:xfrm>
            <a:off x="612396" y="1434517"/>
            <a:ext cx="2483533" cy="40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9BB806F-A620-3D2A-A7FF-56564819C272}"/>
              </a:ext>
            </a:extLst>
          </p:cNvPr>
          <p:cNvCxnSpPr>
            <a:cxnSpLocks/>
            <a:stCxn id="6" idx="2"/>
            <a:endCxn id="12" idx="2"/>
          </p:cNvCxnSpPr>
          <p:nvPr/>
        </p:nvCxnSpPr>
        <p:spPr>
          <a:xfrm rot="5400000" flipH="1" flipV="1">
            <a:off x="4562738" y="2088335"/>
            <a:ext cx="647544" cy="6064695"/>
          </a:xfrm>
          <a:prstGeom prst="bentConnector3">
            <a:avLst>
              <a:gd name="adj1" fmla="val -353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16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Style Transfer Transformer Encoder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C6D81-F596-C852-EF9A-5CA5A863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" y="1477776"/>
            <a:ext cx="4851124" cy="663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C0CC8-0796-A0E1-8680-9D77247A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1" y="4174305"/>
            <a:ext cx="4781951" cy="877113"/>
          </a:xfrm>
          <a:prstGeom prst="rect">
            <a:avLst/>
          </a:prstGeom>
        </p:spPr>
      </p:pic>
      <p:pic>
        <p:nvPicPr>
          <p:cNvPr id="2050" name="Picture 2" descr="(a): CNN 기반의 기존 Style Tranfer의 Feature Visualization / (b): Transformer Decoder를 사용한 Feature Visualization">
            <a:extLst>
              <a:ext uri="{FF2B5EF4-FFF2-40B4-BE49-F238E27FC236}">
                <a16:creationId xmlns:a16="http://schemas.microsoft.com/office/drawing/2014/main" id="{97F3708B-E404-7F2E-9405-3AADC39D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66" y="1305056"/>
            <a:ext cx="2559166" cy="48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26205-302E-01E3-E6CE-B3E06E6D0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63" y="2215847"/>
            <a:ext cx="4851125" cy="1598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DFD7F3-8F68-A8A9-E5D1-13E92A246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15" y="5001590"/>
            <a:ext cx="5061909" cy="1146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5CFD9F-30B8-5C78-B0C9-6C7BB581A119}"/>
              </a:ext>
            </a:extLst>
          </p:cNvPr>
          <p:cNvSpPr txBox="1"/>
          <p:nvPr/>
        </p:nvSpPr>
        <p:spPr>
          <a:xfrm>
            <a:off x="361759" y="1401160"/>
            <a:ext cx="35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1. </a:t>
            </a:r>
            <a:endParaRPr lang="ko-KR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83E19-0185-999D-6AD1-8E5FDC516849}"/>
              </a:ext>
            </a:extLst>
          </p:cNvPr>
          <p:cNvSpPr txBox="1"/>
          <p:nvPr/>
        </p:nvSpPr>
        <p:spPr>
          <a:xfrm>
            <a:off x="396229" y="4111406"/>
            <a:ext cx="35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2. </a:t>
            </a:r>
            <a:endParaRPr lang="ko-KR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6BDF5-07B2-BA95-D58D-101D3954417B}"/>
              </a:ext>
            </a:extLst>
          </p:cNvPr>
          <p:cNvSpPr txBox="1"/>
          <p:nvPr/>
        </p:nvSpPr>
        <p:spPr>
          <a:xfrm>
            <a:off x="1138095" y="3727357"/>
            <a:ext cx="4169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(MSA = Multi Head Self Attention)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6053B7-6562-F9B8-AE67-3C1DC1103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9220" y="2990968"/>
            <a:ext cx="2559166" cy="7206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2C31D4-1E26-4082-5C25-0CA79FDCC8B5}"/>
              </a:ext>
            </a:extLst>
          </p:cNvPr>
          <p:cNvSpPr txBox="1"/>
          <p:nvPr/>
        </p:nvSpPr>
        <p:spPr>
          <a:xfrm>
            <a:off x="6095999" y="2757195"/>
            <a:ext cx="2376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[Add and Norm + Feed Forward]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555643-547D-F693-0BE8-C950A14A6C26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472880" y="2637380"/>
            <a:ext cx="667010" cy="258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F3946B1-E32A-A958-E996-2A11115071CE}"/>
              </a:ext>
            </a:extLst>
          </p:cNvPr>
          <p:cNvCxnSpPr>
            <a:cxnSpLocks/>
          </p:cNvCxnSpPr>
          <p:nvPr/>
        </p:nvCxnSpPr>
        <p:spPr>
          <a:xfrm>
            <a:off x="5234730" y="3523376"/>
            <a:ext cx="3739860" cy="371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2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Style Transfer Transformer (Decoder)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F8C38-B90E-D1DE-F02B-0842781945C3}"/>
              </a:ext>
            </a:extLst>
          </p:cNvPr>
          <p:cNvSpPr txBox="1"/>
          <p:nvPr/>
        </p:nvSpPr>
        <p:spPr>
          <a:xfrm>
            <a:off x="2588793" y="1414555"/>
            <a:ext cx="3440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content sequence </a:t>
            </a:r>
            <a:r>
              <a:rPr lang="en-US" altLang="ko-KR" dirty="0">
                <a:solidFill>
                  <a:srgbClr val="33333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</a:p>
          <a:p>
            <a:pPr algn="ctr"/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style sequence </a:t>
            </a:r>
            <a:r>
              <a:rPr lang="en-US" altLang="ko-KR" dirty="0">
                <a:solidFill>
                  <a:srgbClr val="33333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en-US" altLang="ko-KR" dirty="0">
                <a:solidFill>
                  <a:srgbClr val="33333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BCB61-5C95-559A-F308-D4FC3956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28" y="1414555"/>
            <a:ext cx="3110942" cy="4837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80B874-A5AE-1871-294A-85D244022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88" y="2542869"/>
            <a:ext cx="5089495" cy="36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CAPE: Content-Aware Positional Encoding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CAD7B7-AE89-5136-5E5B-D4A5EBE6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8" y="2424155"/>
            <a:ext cx="11039475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29B16-12AE-4B7E-1FA5-36DDE5F5772A}"/>
              </a:ext>
            </a:extLst>
          </p:cNvPr>
          <p:cNvSpPr txBox="1"/>
          <p:nvPr/>
        </p:nvSpPr>
        <p:spPr>
          <a:xfrm>
            <a:off x="613620" y="199143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1. Attention Score for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ith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jth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patch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F773AC-193E-1046-05B6-D89D276D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0" y="3602864"/>
            <a:ext cx="9058886" cy="916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FA5DA8-EB93-56CD-A798-3DC2B46016F5}"/>
                  </a:ext>
                </a:extLst>
              </p:cNvPr>
              <p:cNvSpPr txBox="1"/>
              <p:nvPr/>
            </p:nvSpPr>
            <p:spPr>
              <a:xfrm>
                <a:off x="613620" y="3211218"/>
                <a:ext cx="609460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  <a:highlight>
                      <a:srgbClr val="FFFFFF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 The relationship between pixel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 and </a:t>
                </a:r>
                <a:r>
                  <a:rPr lang="en-US" altLang="ko-KR" dirty="0">
                    <a:solidFill>
                      <a:srgbClr val="333333"/>
                    </a:solidFill>
                    <a:highlight>
                      <a:srgbClr val="FFFFFF"/>
                    </a:highlight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FA5DA8-EB93-56CD-A798-3DC2B460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0" y="3211218"/>
                <a:ext cx="6094602" cy="391646"/>
              </a:xfrm>
              <a:prstGeom prst="rect">
                <a:avLst/>
              </a:prstGeom>
              <a:blipFill>
                <a:blip r:embed="rId5"/>
                <a:stretch>
                  <a:fillRect l="-901" t="-10938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53DBDC6-E14C-2E61-2A59-BC3F52096DC3}"/>
              </a:ext>
            </a:extLst>
          </p:cNvPr>
          <p:cNvSpPr txBox="1"/>
          <p:nvPr/>
        </p:nvSpPr>
        <p:spPr>
          <a:xfrm>
            <a:off x="540048" y="1501511"/>
            <a:ext cx="7127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[Traditional Positional Encoding using Transformer]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744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349</Words>
  <Application>Microsoft Office PowerPoint</Application>
  <PresentationFormat>와이드스크린</PresentationFormat>
  <Paragraphs>114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Cambria Math</vt:lpstr>
      <vt:lpstr>times</vt:lpstr>
      <vt:lpstr>Office Theme</vt:lpstr>
      <vt:lpstr>PowerPoint 프레젠테이션</vt:lpstr>
      <vt:lpstr>Introduction</vt:lpstr>
      <vt:lpstr>Two differences from NLP Transformer</vt:lpstr>
      <vt:lpstr>Main Contributions</vt:lpstr>
      <vt:lpstr>Overall Architecture</vt:lpstr>
      <vt:lpstr>Overall Architecture</vt:lpstr>
      <vt:lpstr>Style Transfer Transformer Encoder</vt:lpstr>
      <vt:lpstr>Style Transfer Transformer (Decoder)</vt:lpstr>
      <vt:lpstr>CAPE: Content-Aware Positional Encoding</vt:lpstr>
      <vt:lpstr>CAPE: Content-Aware Positional Encoding</vt:lpstr>
      <vt:lpstr>CAPE: Content-Aware Positional Encoding</vt:lpstr>
      <vt:lpstr>CAPE: Content-Aware Positional Encoding</vt:lpstr>
      <vt:lpstr>Loss Functions</vt:lpstr>
      <vt:lpstr>Loss Functions</vt:lpstr>
      <vt:lpstr>Loss Functions</vt:lpstr>
      <vt:lpstr>Experiment Results</vt:lpstr>
      <vt:lpstr>Experiment Results</vt:lpstr>
      <vt:lpstr>Experiment Results</vt:lpstr>
      <vt:lpstr>Experiment Results</vt:lpstr>
      <vt:lpstr>Experiment Results</vt:lpstr>
      <vt:lpstr>Inference Example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cjengy@gmail.com</dc:creator>
  <cp:lastModifiedBy>문학준</cp:lastModifiedBy>
  <cp:revision>576</cp:revision>
  <cp:lastPrinted>2021-06-30T11:59:17Z</cp:lastPrinted>
  <dcterms:created xsi:type="dcterms:W3CDTF">2020-11-03T08:14:59Z</dcterms:created>
  <dcterms:modified xsi:type="dcterms:W3CDTF">2024-05-07T07:44:23Z</dcterms:modified>
  <cp:version/>
</cp:coreProperties>
</file>